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63" r:id="rId4"/>
    <p:sldId id="266" r:id="rId5"/>
    <p:sldId id="265" r:id="rId6"/>
    <p:sldId id="261" r:id="rId7"/>
    <p:sldId id="259" r:id="rId8"/>
    <p:sldId id="264" r:id="rId9"/>
    <p:sldId id="258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Гаджимурадова" initials="МГ" lastIdx="1" clrIdx="0">
    <p:extLst>
      <p:ext uri="{19B8F6BF-5375-455C-9EA6-DF929625EA0E}">
        <p15:presenceInfo xmlns:p15="http://schemas.microsoft.com/office/powerpoint/2012/main" userId="a76df228ee4476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2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2024 год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1C2-440E-8323-FD23E48BE59A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1C2-440E-8323-FD23E48BE59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заинтересованность </c:v>
                </c:pt>
                <c:pt idx="1">
                  <c:v>недоверие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B2-433D-B72A-F6814997333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2025 год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9F2-4E26-8EBA-8C78BE3E7575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9F2-4E26-8EBA-8C78BE3E757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заинтереованность</c:v>
                </c:pt>
                <c:pt idx="1">
                  <c:v>недоверие 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AC-4700-953E-7CAE3412B61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ln>
                <a:solidFill>
                  <a:schemeClr val="bg1">
                    <a:lumMod val="65000"/>
                  </a:schemeClr>
                </a:solidFill>
              </a:ln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0"/>
      <c:rotY val="0"/>
      <c:depthPercent val="100"/>
      <c:rAngAx val="0"/>
    </c:view3D>
    <c:floor>
      <c:thickness val="0"/>
      <c:spPr>
        <a:solidFill>
          <a:schemeClr val="lt1"/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pattFill prst="ltDnDiag">
              <a:fgClr>
                <a:schemeClr val="accent1">
                  <a:tint val="65000"/>
                </a:schemeClr>
              </a:fgClr>
              <a:bgClr>
                <a:schemeClr val="accent1">
                  <a:tint val="65000"/>
                  <a:lumMod val="20000"/>
                  <a:lumOff val="80000"/>
                </a:schemeClr>
              </a:bgClr>
            </a:pattFill>
            <a:ln>
              <a:solidFill>
                <a:schemeClr val="accent1">
                  <a:tint val="65000"/>
                </a:schemeClr>
              </a:solidFill>
            </a:ln>
            <a:effectLst/>
            <a:sp3d>
              <a:contourClr>
                <a:schemeClr val="accent1">
                  <a:tint val="65000"/>
                </a:schemeClr>
              </a:contourClr>
            </a:sp3d>
          </c:spPr>
          <c:invertIfNegative val="0"/>
          <c:cat>
            <c:strRef>
              <c:f>Лист1!$A$2:$A$5</c:f>
              <c:strCache>
                <c:ptCount val="4"/>
                <c:pt idx="0">
                  <c:v>мы</c:v>
                </c:pt>
                <c:pt idx="1">
                  <c:v>наши конкуренты</c:v>
                </c:pt>
                <c:pt idx="2">
                  <c:v>наши конкуренты</c:v>
                </c:pt>
                <c:pt idx="3">
                  <c:v>наши конкуренты</c:v>
                </c:pt>
              </c:strCache>
            </c:strRef>
          </c:cat>
          <c:val>
            <c:numRef>
              <c:f>Лист1!$B$2:$B$5</c:f>
              <c:numCache>
                <c:formatCode>d\-mmm</c:formatCode>
                <c:ptCount val="4"/>
                <c:pt idx="0" formatCode="General">
                  <c:v>5</c:v>
                </c:pt>
                <c:pt idx="1">
                  <c:v>3.5</c:v>
                </c:pt>
                <c:pt idx="2" formatCode="General">
                  <c:v>4</c:v>
                </c:pt>
                <c:pt idx="3" formatCode="General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3D-43B4-AD76-D6172EF25FE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Лист1!$A$2:$A$5</c:f>
              <c:strCache>
                <c:ptCount val="4"/>
                <c:pt idx="0">
                  <c:v>мы</c:v>
                </c:pt>
                <c:pt idx="1">
                  <c:v>наши конкуренты</c:v>
                </c:pt>
                <c:pt idx="2">
                  <c:v>наши конкуренты</c:v>
                </c:pt>
                <c:pt idx="3">
                  <c:v>наши конкуренты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4</c:v>
                </c:pt>
                <c:pt idx="1">
                  <c:v>2.5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3D-43B4-AD76-D6172EF25FE5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pattFill prst="ltDnDiag">
              <a:fgClr>
                <a:schemeClr val="accent1">
                  <a:shade val="65000"/>
                </a:schemeClr>
              </a:fgClr>
              <a:bgClr>
                <a:schemeClr val="accent1">
                  <a:shade val="65000"/>
                  <a:lumMod val="20000"/>
                  <a:lumOff val="80000"/>
                </a:schemeClr>
              </a:bgClr>
            </a:pattFill>
            <a:ln>
              <a:solidFill>
                <a:schemeClr val="accent1">
                  <a:shade val="65000"/>
                </a:schemeClr>
              </a:solidFill>
            </a:ln>
            <a:effectLst/>
            <a:sp3d>
              <a:contourClr>
                <a:schemeClr val="accent1">
                  <a:shade val="65000"/>
                </a:schemeClr>
              </a:contourClr>
            </a:sp3d>
          </c:spPr>
          <c:invertIfNegative val="0"/>
          <c:cat>
            <c:strRef>
              <c:f>Лист1!$A$2:$A$5</c:f>
              <c:strCache>
                <c:ptCount val="4"/>
                <c:pt idx="0">
                  <c:v>мы</c:v>
                </c:pt>
                <c:pt idx="1">
                  <c:v>наши конкуренты</c:v>
                </c:pt>
                <c:pt idx="2">
                  <c:v>наши конкуренты</c:v>
                </c:pt>
                <c:pt idx="3">
                  <c:v>наши конкуренты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3D-43B4-AD76-D6172EF25F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gapDepth val="0"/>
        <c:shape val="box"/>
        <c:axId val="63285103"/>
        <c:axId val="63284271"/>
        <c:axId val="0"/>
      </c:bar3DChart>
      <c:catAx>
        <c:axId val="63285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3284271"/>
        <c:crosses val="autoZero"/>
        <c:auto val="1"/>
        <c:lblAlgn val="ctr"/>
        <c:lblOffset val="100"/>
        <c:noMultiLvlLbl val="0"/>
      </c:catAx>
      <c:valAx>
        <c:axId val="632842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3285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solidFill>
                  <a:schemeClr val="bg1">
                    <a:lumMod val="65000"/>
                  </a:schemeClr>
                </a:solidFill>
              </a:ln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rgbClr val="002060"/>
      </a:solidFill>
    </a:ln>
    <a:effectLst>
      <a:outerShdw blurRad="50800" dist="38100" dir="18900000" algn="bl" rotWithShape="0">
        <a:prstClr val="black">
          <a:alpha val="40000"/>
        </a:prstClr>
      </a:outerShdw>
    </a:effectLst>
  </c:spPr>
  <c:txPr>
    <a:bodyPr/>
    <a:lstStyle/>
    <a:p>
      <a:pPr>
        <a:defRPr>
          <a:ln>
            <a:solidFill>
              <a:schemeClr val="bg1">
                <a:lumMod val="65000"/>
              </a:schemeClr>
            </a:solidFill>
          </a:ln>
          <a:solidFill>
            <a:srgbClr val="002060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/>
      </a:solidFill>
      <a:sp3d/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ru-RU" i="0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дети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подростки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родители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8364" custLinFactNeighborY="-61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0070C0"/>
          </a:solidFill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solidFill>
            <a:srgbClr val="0070C0"/>
          </a:solidFill>
        </a:ln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0070C0"/>
          </a:solidFill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ru-RU" i="0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обучение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развитие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поддержка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4504" custLinFactNeighborY="-12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0070C0"/>
          </a:solidFill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0070C0"/>
          </a:solidFill>
        </a:ln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solidFill>
            <a:srgbClr val="0070C0"/>
          </a:solidFill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3d7" qsCatId="3D" csTypeId="urn:microsoft.com/office/officeart/2005/8/colors/accent2_5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b="0" i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Гибкость обучения</a:t>
          </a:r>
          <a:r>
            <a:rPr lang="ru-RU" noProof="1">
              <a:latin typeface="Calibri" panose="020F0502020204030204" pitchFamily="34" charset="0"/>
              <a:cs typeface="Calibri" panose="020F0502020204030204" pitchFamily="34" charset="0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EF68B8-1228-47BB-83B5-7B9CD1E3F84E}">
      <dgm:prSet phldrT="[Text]"/>
      <dgm:spPr/>
      <dgm:t>
        <a:bodyPr rtlCol="0"/>
        <a:lstStyle/>
        <a:p>
          <a:pPr algn="l" rtl="0">
            <a:lnSpc>
              <a:spcPct val="100000"/>
            </a:lnSpc>
          </a:pPr>
          <a:r>
            <a:rPr lang="ru-RU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Доступные цены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Персональная поддержка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644538" y="405859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0070C0"/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i="0" kern="1200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дети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solidFill>
            <a:srgbClr val="0070C0"/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подростки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0070C0"/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родители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88557" y="476603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0070C0"/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i="0" kern="1200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обучение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rgbClr val="0070C0"/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развитие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solidFill>
            <a:srgbClr val="0070C0"/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поддержка</a:t>
          </a:r>
        </a:p>
      </dsp:txBody>
      <dsp:txXfrm>
        <a:off x="7628474" y="2746269"/>
        <a:ext cx="322283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2222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5775" tIns="86360" rIns="86360" bIns="86360" numCol="1" spcCol="1270" rtlCol="0" anchor="ctr" anchorCtr="0">
          <a:noAutofit/>
        </a:bodyPr>
        <a:lstStyle/>
        <a:p>
          <a:pPr marL="0" lvl="0" indent="0" algn="l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b="0" i="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Гибкость обучения</a:t>
          </a:r>
          <a:r>
            <a:rPr lang="ru-RU" sz="3400" kern="1200" noProof="1">
              <a:latin typeface="Calibri" panose="020F0502020204030204" pitchFamily="34" charset="0"/>
              <a:cs typeface="Calibri" panose="020F0502020204030204" pitchFamily="34" charset="0"/>
            </a:rPr>
            <a:t>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5775" tIns="86360" rIns="86360" bIns="86360" numCol="1" spcCol="1270" rtlCol="0" anchor="ctr" anchorCtr="0">
          <a:noAutofit/>
        </a:bodyPr>
        <a:lstStyle/>
        <a:p>
          <a:pPr marL="0" lvl="0" indent="0" algn="l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Доступные цены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5775" tIns="86360" rIns="86360" bIns="86360" numCol="1" spcCol="1270" rtlCol="0" anchor="ctr" anchorCtr="0">
          <a:noAutofit/>
        </a:bodyPr>
        <a:lstStyle/>
        <a:p>
          <a:pPr marL="0" lvl="0" indent="0" algn="l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400" kern="1200" noProof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Персональная поддержка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Список значков с подписями"/>
  <dgm:desc val="Используется для отображения непоследовательных или сгруппированных блоков данных, сопровождаемых соответствующими визуальными элементами. Рекомендуется использовать значки или небольшие изображения с краткими текстовыми подпис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Список значков с подписями"/>
  <dgm:desc val="Используется для отображения непоследовательных или сгруппированных блоков данных, сопровождаемых соответствующими визуальными элементами. Рекомендуется использовать значки или небольшие изображения с краткими текстовыми подпис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9C4667-D0EB-4182-A979-F1BD41F3D31E}" type="datetime1">
              <a:rPr lang="ru-RU" smtClean="0"/>
              <a:t>12.12.2024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2E72FE-6225-48DC-96F7-A6D4A27B79B8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45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5E3DB2-6224-4F87-96B2-901B51FC324F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724630-BB87-4AF9-A3EB-1FC0B7D5A0A2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ED2A334-CAC3-41D9-9F20-8680444032ED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1335E-9FC5-4332-89A1-F61C26AF68B8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9742827-D144-4B2C-B4EF-283D1A1D2ABE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134D18-76F3-4340-B8E3-CE0608B72693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B1DAD5-1ADC-4BAD-A5A2-B644A9983A58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4B273F-9A6A-422D-A6AB-3990B7538E9C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026E7C-B2F6-41BB-9643-AACFC392E830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2B0968A-0AED-4FB8-B40B-FB67848094BA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1F5BCB-5907-4BE5-BDA8-E10478C468F1}" type="datetime1">
              <a:rPr lang="ru-RU" noProof="0" smtClean="0"/>
              <a:t>12.12.2024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2E8C287-D018-43BB-961A-194062A1E79C}" type="datetime1">
              <a:rPr lang="ru-RU" smtClean="0"/>
              <a:pPr/>
              <a:t>12.12.2024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57F1E4F-1CFF-5643-939E-217C01CDF56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7" name="Рисунок 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stina" panose="03060402040406080204" pitchFamily="66" charset="0"/>
              </a:rPr>
              <a:t>Maria-code-art</a:t>
            </a:r>
            <a:endParaRPr lang="ru-RU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ru-RU" b="1" dirty="0">
                <a:solidFill>
                  <a:srgbClr val="7CEBFF"/>
                </a:solidFill>
              </a:rPr>
              <a:t>Онлайн-школа программирования</a:t>
            </a:r>
            <a:endParaRPr lang="ru-RU" b="1" dirty="0">
              <a:solidFill>
                <a:srgbClr val="7CEB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3E9ED-FF5D-49AF-BA65-E8379FEB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i R" panose="02030504000101010101" pitchFamily="18" charset="-127"/>
                <a:ea typeface="Ami R" panose="02030504000101010101" pitchFamily="18" charset="-127"/>
              </a:rPr>
              <a:t>маркетинг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AA5EB9-7E00-4206-88D6-BCD64BB1C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74867"/>
          </a:xfrm>
        </p:spPr>
        <p:txBody>
          <a:bodyPr>
            <a:normAutofit fontScale="8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Стратегия привлечения людей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Реклама в социальных сетях: </a:t>
            </a:r>
            <a:r>
              <a:rPr lang="ru-RU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Сфокусированность на платформах, где родители активны (например, Facebook, </a:t>
            </a:r>
            <a:r>
              <a:rPr lang="ru-RU" i="0" dirty="0" err="1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Instagram</a:t>
            </a:r>
            <a:r>
              <a:rPr lang="ru-RU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ВКонтакте), а также на детских и подростковых платформах (например, YouTube, </a:t>
            </a:r>
            <a:r>
              <a:rPr lang="ru-RU" i="0" dirty="0" err="1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TikTok</a:t>
            </a:r>
            <a:r>
              <a:rPr lang="ru-RU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). Рекламные посты с примерами успехов детей, тематические конкурсы и </a:t>
            </a:r>
            <a:r>
              <a:rPr lang="ru-RU" i="0" dirty="0" err="1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челленджи</a:t>
            </a:r>
            <a:r>
              <a:rPr lang="ru-RU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Таргетированная реклама</a:t>
            </a:r>
            <a:r>
              <a:rPr lang="ru-RU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Использование данных для нацеливания на родителей, интересующихся развитием своих детей в области технологий, математики и науки.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Партнерства с блогерами и влиятельными личностями</a:t>
            </a:r>
            <a:r>
              <a:rPr lang="ru-RU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Сотрудничество с блогерами и YouTube-каналами, специализирующимися на образовательном контенте для детей, технологическом развитии и инновационных образовательных методах.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Инфографика и бесплатные материалы</a:t>
            </a:r>
            <a:r>
              <a:rPr lang="ru-RU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Разработка и распространение инфографик и бесплатных видеоматериалов, которые показывают, как программирование помогает детям в обучении и развитии.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Маркетинговые акции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Пробные занятия и бесплатные курсы</a:t>
            </a:r>
            <a:r>
              <a:rPr lang="ru-RU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Предложение бесплатных ознакомительных уроков или первых недель курса для того, чтобы родители и дети могли оценить качество материалов и подход.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Скидки и акции</a:t>
            </a:r>
            <a:r>
              <a:rPr lang="ru-RU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Скидки на первые месяцы обучения, специальные предложения для семей, которые записывают нескольких детей или покупают курсы на длительный срок.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Рекомендации и бонусы для друзей</a:t>
            </a:r>
            <a:r>
              <a:rPr lang="ru-RU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Программа реферального маркетинга, где родители могут рекомендовать школу друзьям и получать бонусы или скидки.</a:t>
            </a:r>
          </a:p>
          <a:p>
            <a:pPr marL="0" indent="0">
              <a:buNone/>
            </a:pPr>
            <a:br>
              <a:rPr lang="ru-R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ru-R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5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6F07C1-D401-493A-8A6D-692F46B2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i R" panose="02030504000101010101" pitchFamily="18" charset="-127"/>
                <a:ea typeface="Ami R" panose="02030504000101010101" pitchFamily="18" charset="-127"/>
              </a:rPr>
              <a:t>платформы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DBD47-7CF4-4CF9-A582-16738DC7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35291"/>
            <a:ext cx="11029615" cy="417928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Интуитивно понятный интерфейс</a:t>
            </a:r>
            <a:endParaRPr lang="ru-RU" b="0" i="0" dirty="0">
              <a:solidFill>
                <a:srgbClr val="24292F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Платформа должна быть легко воспринимаемой как для детей, так и для их родителей. Простой и красочный дизайн с элементами, которые делают обучение увлекательным и доступным.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Учет возраста и уровня знаний</a:t>
            </a:r>
            <a:r>
              <a:rPr lang="ru-RU" b="0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Подстраиваемая система, которая адаптируется под уровень знаний ученика и его возраст. Например, для младших детей — простая графика и блоки, для старших — возможность работы с реальными языками программирования.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Мобильность и доступность</a:t>
            </a:r>
            <a:endParaRPr lang="ru-RU" b="0" i="0" dirty="0">
              <a:solidFill>
                <a:srgbClr val="24292F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Платформа должна быть доступна как на компьютерах, так и на мобильных устройствах, чтобы дети могли учиться в любом месте, будь то дома, в путешествии или на прогулке.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Разработка мобильного приложения для обучения программированию, которое позволяет детям выполнять задания и смотреть видеоуроки в любое время.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012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CBA5A-0D62-44E1-ACB3-1D2ADE50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i R" panose="02030504000101010101" pitchFamily="18" charset="-127"/>
                <a:ea typeface="Ami R" panose="02030504000101010101" pitchFamily="18" charset="-127"/>
              </a:rPr>
              <a:t>Наша команда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F4DB9F-39A8-4FBA-B428-C8D7656D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802" y="2026570"/>
            <a:ext cx="2871708" cy="2564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CF57A-14A6-418D-90A9-5D8DDBBDDEF9}"/>
              </a:ext>
            </a:extLst>
          </p:cNvPr>
          <p:cNvSpPr txBox="1"/>
          <p:nvPr/>
        </p:nvSpPr>
        <p:spPr>
          <a:xfrm>
            <a:off x="242596" y="4713787"/>
            <a:ext cx="301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Полина– Ответственная за</a:t>
            </a:r>
          </a:p>
          <a:p>
            <a:pPr algn="ctr"/>
            <a:r>
              <a:rPr lang="ru-RU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Рекламу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BED538-D42A-4466-B8E4-A9E20B985F60}"/>
              </a:ext>
            </a:extLst>
          </p:cNvPr>
          <p:cNvSpPr txBox="1"/>
          <p:nvPr/>
        </p:nvSpPr>
        <p:spPr>
          <a:xfrm>
            <a:off x="4448137" y="4829732"/>
            <a:ext cx="301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Мария- программист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6101-E27E-4904-B2A4-938607272C02}"/>
              </a:ext>
            </a:extLst>
          </p:cNvPr>
          <p:cNvSpPr txBox="1"/>
          <p:nvPr/>
        </p:nvSpPr>
        <p:spPr>
          <a:xfrm>
            <a:off x="8653678" y="4691233"/>
            <a:ext cx="279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Александр – Главный критик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924254-C4A4-4A4B-B641-B18C96E18AA8}"/>
              </a:ext>
            </a:extLst>
          </p:cNvPr>
          <p:cNvSpPr txBox="1"/>
          <p:nvPr/>
        </p:nvSpPr>
        <p:spPr>
          <a:xfrm>
            <a:off x="3797559" y="5896947"/>
            <a:ext cx="471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Номер телефона для связи : 7-933-512-76-21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68D518-3D5F-4A06-AB80-8C527266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0" y="2007954"/>
            <a:ext cx="2380861" cy="23808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11551C-4F63-4202-B6A7-F2A85AD2B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517" y="2056272"/>
            <a:ext cx="2871708" cy="24981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2735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C5E4A3-F3AE-4022-AA80-5D95D2F2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2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BAD8F-36D6-4851-B390-CE0176D1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i R" panose="02030504000101010101" pitchFamily="18" charset="-127"/>
                <a:ea typeface="Ami R" panose="02030504000101010101" pitchFamily="18" charset="-127"/>
                <a:cs typeface="Calibri Light" panose="020F0302020204030204" pitchFamily="34" charset="0"/>
              </a:rPr>
              <a:t>О нас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BEBDF7-76E7-4ED5-9E37-FA2D27AF3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i="1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Мы — онлайн школа программирования, предлагающая качественное обучение для детей и подростков всех уровней. Наша цель — помочь каждому освоить востребованные IT-навыки и достичь успеха в цифровом мире. Мы предлагаем курсы по различным языкам программирования, таким как Python, JavaScript, </a:t>
            </a:r>
            <a:r>
              <a:rPr lang="en-US" sz="2400" b="1" i="1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CSS</a:t>
            </a:r>
            <a:r>
              <a:rPr lang="ru-RU" sz="2400" b="1" i="1" dirty="0">
                <a:solidFill>
                  <a:srgbClr val="24292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другим, а также по современным технологиям в области разработки. Обучение в нашей школе построено на практических заданиях, доступных материалах и поддержке опытных наставников. Наши курсы подходят как для начинающих, так и для тех, кто хочет углубить свои знания и навыки.</a:t>
            </a:r>
            <a:endParaRPr lang="ru-RU" sz="2400" b="1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65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3A6D8-4470-4978-871A-340FA4EE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Почему именно мы</a:t>
            </a:r>
            <a:r>
              <a:rPr lang="en-US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ru-RU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819B87-0C59-4A8E-8A35-8CA54FF3E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98" y="3984172"/>
            <a:ext cx="11029615" cy="2723713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2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Нам очень важно не только уйти в плюс благодаря нашему проекту</a:t>
            </a:r>
            <a:r>
              <a:rPr lang="en-US" altLang="ru-RU" sz="2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ru-RU" altLang="ru-RU" sz="2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но так же действительно научить детей тому, что им интересно. Нам хочется показать детям в их столь сложном возрасте, что им подвластно все, особенно когда им могут это объяснить доступным языком с лёгкостью и интересом. В наше время технологии меняются и улучшаются с каждым годом, достаточно сложно каждый раз привыкать к чему-то новому, а наша школа поможет не только разобраться в данных технологиях, но и продвинуться на шаг вперед технологий. Наши преподаватели готовы с любовью и энтузиазмом научить людей всему </a:t>
            </a:r>
            <a:r>
              <a:rPr lang="ru-RU" altLang="ru-RU" sz="2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тому,что</a:t>
            </a:r>
            <a:r>
              <a:rPr lang="ru-RU" altLang="ru-RU" sz="2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он знают сами. Мы очень надеемся, что в конечном итоге мы придем к тому, о чем мечтаем сейчас!</a:t>
            </a: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ru-RU" altLang="ru-RU" sz="20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kumimoji="0" lang="ru-RU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ru-RU" altLang="ru-RU" b="1" dirty="0">
              <a:solidFill>
                <a:schemeClr val="tx1"/>
              </a:solidFill>
              <a:latin typeface="-apple-system"/>
            </a:endParaRPr>
          </a:p>
          <a:p>
            <a:pPr marL="0" indent="0">
              <a:buNone/>
            </a:pPr>
            <a:endParaRPr kumimoji="0" lang="ru-RU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ru-RU" altLang="ru-RU" b="1" dirty="0">
              <a:solidFill>
                <a:schemeClr val="tx1"/>
              </a:solidFill>
              <a:latin typeface="-apple-system"/>
            </a:endParaRPr>
          </a:p>
          <a:p>
            <a:pPr marL="0" indent="0">
              <a:buNone/>
            </a:pPr>
            <a:endParaRPr kumimoji="0" lang="ru-RU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ru-RU" altLang="ru-RU" b="1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06158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B058A-3841-4DE8-946F-BE78977E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i R" panose="02030504000101010101" pitchFamily="18" charset="-127"/>
                <a:ea typeface="Ami R" panose="02030504000101010101" pitchFamily="18" charset="-127"/>
              </a:rPr>
              <a:t>Что мы предлагаем</a:t>
            </a:r>
            <a:r>
              <a:rPr lang="en-US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i R" panose="02030504000101010101" pitchFamily="18" charset="-127"/>
                <a:ea typeface="Ami R" panose="02030504000101010101" pitchFamily="18" charset="-127"/>
              </a:rPr>
              <a:t>?</a:t>
            </a:r>
            <a:endParaRPr lang="ru-RU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DE0479-5D6D-40B8-8F0A-7E2E806D7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237" y="2721672"/>
            <a:ext cx="11029615" cy="3678303"/>
          </a:xfrm>
        </p:spPr>
        <p:txBody>
          <a:bodyPr/>
          <a:lstStyle/>
          <a:p>
            <a:pPr marL="0" indent="0">
              <a:buNone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Мы предлагаем курсы </a:t>
            </a:r>
            <a:r>
              <a:rPr lang="ru-RU" sz="2000" b="1" i="0" dirty="0">
                <a:solidFill>
                  <a:srgbClr val="0B00A5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Основы </a:t>
            </a:r>
            <a:r>
              <a:rPr lang="en-US" sz="2000" b="1" i="0" dirty="0">
                <a:solidFill>
                  <a:srgbClr val="0B00A5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Python</a:t>
            </a:r>
            <a:r>
              <a:rPr lang="ru-RU" sz="2000" b="1" i="0" dirty="0">
                <a:solidFill>
                  <a:srgbClr val="0B00A5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Основы </a:t>
            </a:r>
            <a:r>
              <a:rPr lang="en-US" sz="2000" b="1" i="0" dirty="0">
                <a:solidFill>
                  <a:srgbClr val="0B00A5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CSS</a:t>
            </a:r>
            <a:r>
              <a:rPr lang="ru-RU" sz="2000" b="1" i="0" dirty="0">
                <a:solidFill>
                  <a:srgbClr val="0B00A5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Веб-разработка  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Дети научаться разрабатывать сайты создавать игры, дизайны и многое другое.</a:t>
            </a:r>
          </a:p>
          <a:p>
            <a:pPr marL="0" indent="0">
              <a:buNone/>
            </a:pPr>
            <a:r>
              <a:rPr lang="ru-RU" sz="2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того чтобы достичь базового уровня понадобиться – 2 месяца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того чтобы достичь среднего уровня понадобиться – 4-5 месяцев</a:t>
            </a:r>
          </a:p>
          <a:p>
            <a:pPr marL="0" indent="0">
              <a:buNone/>
            </a:pPr>
            <a:r>
              <a:rPr lang="ru-RU" sz="2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Для того чтобы достичь профессионального уровня понадобиться – 8-10 месяцев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Доступные цены привлекут внимание родителей </a:t>
            </a:r>
            <a:endParaRPr lang="ru-RU" sz="20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ru-RU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ru-RU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b="1" i="0" dirty="0">
              <a:solidFill>
                <a:srgbClr val="0B00A5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b="1" i="0" dirty="0">
              <a:solidFill>
                <a:srgbClr val="0B00A5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9175BE-0A6D-4024-AC20-A57BBCF0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36" y="4542453"/>
            <a:ext cx="3825551" cy="231554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342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47" y="5280685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ru-RU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i R" panose="02030504000101010101" pitchFamily="18" charset="-127"/>
                <a:ea typeface="Ami R" panose="02030504000101010101" pitchFamily="18" charset="-127"/>
                <a:cs typeface="Calibri Light" panose="020F0302020204030204" pitchFamily="34" charset="0"/>
              </a:rPr>
              <a:t>Целевая аудитория</a:t>
            </a:r>
          </a:p>
        </p:txBody>
      </p:sp>
      <p:graphicFrame>
        <p:nvGraphicFramePr>
          <p:cNvPr id="4" name="Объект 3" descr="значок графического элемента SmartArt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232034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632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47" y="5280685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ru-RU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i R" panose="02030504000101010101" pitchFamily="18" charset="-127"/>
                <a:ea typeface="Ami R" panose="02030504000101010101" pitchFamily="18" charset="-127"/>
                <a:cs typeface="Calibri Light" panose="020F0302020204030204" pitchFamily="34" charset="0"/>
              </a:rPr>
              <a:t>Основные задачи нашей школы</a:t>
            </a:r>
          </a:p>
        </p:txBody>
      </p:sp>
      <p:graphicFrame>
        <p:nvGraphicFramePr>
          <p:cNvPr id="4" name="Объект 3" descr="значок графического элемента SmartArt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1209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8" name="Объект 4" descr="Числа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i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i R" panose="02030504000101010101" pitchFamily="18" charset="-127"/>
                <a:ea typeface="Ami R" panose="02030504000101010101" pitchFamily="18" charset="-127"/>
              </a:rPr>
              <a:t>Наши плюсы</a:t>
            </a:r>
          </a:p>
        </p:txBody>
      </p:sp>
      <p:graphicFrame>
        <p:nvGraphicFramePr>
          <p:cNvPr id="6" name="Объект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3803753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A6847-873A-4177-8102-520AC2F4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i R" panose="02030504000101010101" pitchFamily="18" charset="-127"/>
                <a:ea typeface="Ami R" panose="02030504000101010101" pitchFamily="18" charset="-127"/>
              </a:rPr>
              <a:t>Перспективы онлайн школы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DBB425D-0DEF-491E-B5D2-B0E5126238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48137858"/>
              </p:ext>
            </p:extLst>
          </p:nvPr>
        </p:nvGraphicFramePr>
        <p:xfrm>
          <a:off x="581025" y="2227263"/>
          <a:ext cx="5422900" cy="363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11C3BF4-572F-43B7-BFAE-F702152EE61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5908353"/>
              </p:ext>
            </p:extLst>
          </p:nvPr>
        </p:nvGraphicFramePr>
        <p:xfrm>
          <a:off x="6188075" y="2227263"/>
          <a:ext cx="5422900" cy="363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622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i R" panose="02030504000101010101" pitchFamily="18" charset="-127"/>
                <a:ea typeface="Ami R" panose="02030504000101010101" pitchFamily="18" charset="-127"/>
                <a:cs typeface="Calibri Light" panose="020F0302020204030204" pitchFamily="34" charset="0"/>
              </a:rPr>
              <a:t>Конкурентная среда</a:t>
            </a:r>
          </a:p>
        </p:txBody>
      </p:sp>
      <p:pic>
        <p:nvPicPr>
          <p:cNvPr id="11" name="Объект 4" descr="Диаграммы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67289" y="2502989"/>
            <a:ext cx="5422900" cy="36253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555519E-C0BC-4C29-B041-0D48E66CEBC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0766739"/>
              </p:ext>
            </p:extLst>
          </p:nvPr>
        </p:nvGraphicFramePr>
        <p:xfrm>
          <a:off x="6188075" y="2227263"/>
          <a:ext cx="5422900" cy="363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203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Техническое оформление</Template>
  <TotalTime>0</TotalTime>
  <Words>675</Words>
  <Application>Microsoft Office PowerPoint</Application>
  <PresentationFormat>Широкоэкранный</PresentationFormat>
  <Paragraphs>68</Paragraphs>
  <Slides>13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Ami R</vt:lpstr>
      <vt:lpstr>-apple-system</vt:lpstr>
      <vt:lpstr>Arial</vt:lpstr>
      <vt:lpstr>Calibri</vt:lpstr>
      <vt:lpstr>Calibri Light</vt:lpstr>
      <vt:lpstr>Pristina</vt:lpstr>
      <vt:lpstr>Wingdings 2</vt:lpstr>
      <vt:lpstr>Пользовательские</vt:lpstr>
      <vt:lpstr>Maria-code-art</vt:lpstr>
      <vt:lpstr>О нас</vt:lpstr>
      <vt:lpstr>Почему именно мы?</vt:lpstr>
      <vt:lpstr>Что мы предлагаем?</vt:lpstr>
      <vt:lpstr>Целевая аудитория</vt:lpstr>
      <vt:lpstr>Основные задачи нашей школы</vt:lpstr>
      <vt:lpstr>Наши плюсы</vt:lpstr>
      <vt:lpstr>Перспективы онлайн школы</vt:lpstr>
      <vt:lpstr>Конкурентная среда</vt:lpstr>
      <vt:lpstr>маркетинг</vt:lpstr>
      <vt:lpstr>платформы</vt:lpstr>
      <vt:lpstr>Наша 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Maria-code-art</dc:title>
  <dc:creator>Мария Гаджимурадова</dc:creator>
  <cp:lastModifiedBy>Мария Гаджимурадова</cp:lastModifiedBy>
  <cp:revision>13</cp:revision>
  <dcterms:created xsi:type="dcterms:W3CDTF">2024-12-12T15:33:42Z</dcterms:created>
  <dcterms:modified xsi:type="dcterms:W3CDTF">2024-12-12T17:58:19Z</dcterms:modified>
</cp:coreProperties>
</file>